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D"/>
          </a:solidFill>
        </a:fill>
      </a:tcStyle>
    </a:wholeTbl>
    <a:band2H>
      <a:tcTxStyle b="def" i="def"/>
      <a:tcStyle>
        <a:tcBdr/>
        <a:fill>
          <a:solidFill>
            <a:srgbClr val="E7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D0CB"/>
          </a:solidFill>
        </a:fill>
      </a:tcStyle>
    </a:wholeTbl>
    <a:band2H>
      <a:tcTxStyle b="def" i="def"/>
      <a:tcStyle>
        <a:tcBdr/>
        <a:fill>
          <a:solidFill>
            <a:srgbClr val="F8E9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DACC"/>
          </a:solidFill>
        </a:fill>
      </a:tcStyle>
    </a:wholeTbl>
    <a:band2H>
      <a:tcTxStyle b="def" i="def"/>
      <a:tcStyle>
        <a:tcBdr/>
        <a:fill>
          <a:solidFill>
            <a:srgbClr val="FDED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4.jpeg>
</file>

<file path=ppt/media/image4.png>
</file>

<file path=ppt/media/image5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Welcome and intro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009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/>
          <p:cNvSpPr/>
          <p:nvPr/>
        </p:nvSpPr>
        <p:spPr>
          <a:xfrm>
            <a:off x="871538" y="5232398"/>
            <a:ext cx="11320272" cy="94606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pic>
        <p:nvPicPr>
          <p:cNvPr id="14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6343" y="5355730"/>
            <a:ext cx="4023360" cy="6994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" y="1646202"/>
            <a:ext cx="11887200" cy="357174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Rectangle 2"/>
          <p:cNvSpPr/>
          <p:nvPr/>
        </p:nvSpPr>
        <p:spPr>
          <a:xfrm>
            <a:off x="871536" y="1497339"/>
            <a:ext cx="11320466" cy="148865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871537" y="484142"/>
            <a:ext cx="11320274" cy="914401"/>
          </a:xfrm>
          <a:prstGeom prst="rect">
            <a:avLst/>
          </a:prstGeom>
          <a:noFill/>
        </p:spPr>
        <p:txBody>
          <a:bodyPr anchor="ctr"/>
          <a:lstStyle/>
          <a:p>
            <a:pPr/>
            <a:r>
              <a:t>Title Text</a:t>
            </a:r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7" name="Picture Placeholder 5"/>
          <p:cNvSpPr/>
          <p:nvPr>
            <p:ph type="pic" idx="21"/>
          </p:nvPr>
        </p:nvSpPr>
        <p:spPr>
          <a:xfrm>
            <a:off x="457200" y="1143000"/>
            <a:ext cx="11430000" cy="518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Blank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6" name="Picture Placeholder 5"/>
          <p:cNvSpPr/>
          <p:nvPr>
            <p:ph type="pic" idx="21"/>
          </p:nvPr>
        </p:nvSpPr>
        <p:spPr>
          <a:xfrm>
            <a:off x="457200" y="1143000"/>
            <a:ext cx="11430000" cy="518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Blank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5" name="Picture Placeholder 5"/>
          <p:cNvSpPr/>
          <p:nvPr>
            <p:ph type="pic" idx="21"/>
          </p:nvPr>
        </p:nvSpPr>
        <p:spPr>
          <a:xfrm>
            <a:off x="457200" y="1143000"/>
            <a:ext cx="11430000" cy="518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_Blank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4" name="Picture Placeholder 5"/>
          <p:cNvSpPr/>
          <p:nvPr>
            <p:ph type="pic" idx="21"/>
          </p:nvPr>
        </p:nvSpPr>
        <p:spPr>
          <a:xfrm>
            <a:off x="457200" y="1143000"/>
            <a:ext cx="11430000" cy="518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traight Connector 17"/>
          <p:cNvSpPr/>
          <p:nvPr/>
        </p:nvSpPr>
        <p:spPr>
          <a:xfrm>
            <a:off x="883920" y="6244861"/>
            <a:ext cx="10424161" cy="1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4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42" y="6277178"/>
            <a:ext cx="1176315" cy="578052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6" name="Slide Number"/>
          <p:cNvSpPr txBox="1"/>
          <p:nvPr>
            <p:ph type="sldNum" sz="quarter" idx="2"/>
          </p:nvPr>
        </p:nvSpPr>
        <p:spPr>
          <a:xfrm>
            <a:off x="975360" y="6377868"/>
            <a:ext cx="266973" cy="2592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traight Connector 17"/>
          <p:cNvSpPr/>
          <p:nvPr/>
        </p:nvSpPr>
        <p:spPr>
          <a:xfrm>
            <a:off x="883920" y="6244861"/>
            <a:ext cx="10424161" cy="1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5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42" y="6277178"/>
            <a:ext cx="1176315" cy="578052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6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975360" y="6377868"/>
            <a:ext cx="266973" cy="2592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6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traight Connector 17"/>
          <p:cNvSpPr/>
          <p:nvPr/>
        </p:nvSpPr>
        <p:spPr>
          <a:xfrm>
            <a:off x="883920" y="6244861"/>
            <a:ext cx="10424161" cy="2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6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42" y="6277178"/>
            <a:ext cx="1176315" cy="578052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Body Level One…"/>
          <p:cNvSpPr txBox="1"/>
          <p:nvPr>
            <p:ph type="body" idx="1"/>
          </p:nvPr>
        </p:nvSpPr>
        <p:spPr>
          <a:xfrm>
            <a:off x="609600" y="2133600"/>
            <a:ext cx="10972800" cy="3886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Text Placeholder 10"/>
          <p:cNvSpPr/>
          <p:nvPr>
            <p:ph type="body" sz="quarter" idx="21" hasCustomPrompt="1"/>
          </p:nvPr>
        </p:nvSpPr>
        <p:spPr>
          <a:xfrm>
            <a:off x="609600" y="1447800"/>
            <a:ext cx="10972800" cy="609600"/>
          </a:xfrm>
          <a:prstGeom prst="rect">
            <a:avLst/>
          </a:prstGeom>
        </p:spPr>
        <p:txBody>
          <a:bodyPr/>
          <a:lstStyle>
            <a:lvl1pPr algn="ctr">
              <a:spcBef>
                <a:spcPts val="500"/>
              </a:spcBef>
              <a:buSzTx/>
              <a:buFontTx/>
              <a:buNone/>
              <a:defRPr b="1" i="1" sz="2400" u="sng"/>
            </a:lvl1pPr>
          </a:lstStyle>
          <a:p>
            <a:pPr/>
            <a:r>
              <a:t>Subtitle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traight Connector 17"/>
          <p:cNvSpPr/>
          <p:nvPr/>
        </p:nvSpPr>
        <p:spPr>
          <a:xfrm>
            <a:off x="883920" y="6244861"/>
            <a:ext cx="10424161" cy="2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7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42" y="6277178"/>
            <a:ext cx="1176315" cy="578052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Title Text"/>
          <p:cNvSpPr txBox="1"/>
          <p:nvPr>
            <p:ph type="title"/>
          </p:nvPr>
        </p:nvSpPr>
        <p:spPr>
          <a:xfrm>
            <a:off x="609600" y="2667000"/>
            <a:ext cx="10972800" cy="1143000"/>
          </a:xfrm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traight Connector 17"/>
          <p:cNvSpPr/>
          <p:nvPr/>
        </p:nvSpPr>
        <p:spPr>
          <a:xfrm>
            <a:off x="883920" y="6244861"/>
            <a:ext cx="10424161" cy="2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84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42" y="6277178"/>
            <a:ext cx="1176315" cy="578052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6" name="Body Level One…"/>
          <p:cNvSpPr txBox="1"/>
          <p:nvPr>
            <p:ph type="body" idx="1" hasCustomPrompt="1"/>
          </p:nvPr>
        </p:nvSpPr>
        <p:spPr>
          <a:xfrm>
            <a:off x="914400" y="1524000"/>
            <a:ext cx="10363200" cy="4495800"/>
          </a:xfrm>
          <a:prstGeom prst="rect">
            <a:avLst/>
          </a:prstGeom>
        </p:spPr>
        <p:txBody>
          <a:bodyPr numCol="2"/>
          <a:lstStyle/>
          <a:p>
            <a:pPr/>
            <a:r>
              <a:t>Column 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Sub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traight Connector 17"/>
          <p:cNvSpPr/>
          <p:nvPr/>
        </p:nvSpPr>
        <p:spPr>
          <a:xfrm>
            <a:off x="883920" y="6244861"/>
            <a:ext cx="10424161" cy="2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95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42" y="6277178"/>
            <a:ext cx="1176315" cy="578052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7" name="Body Level One…"/>
          <p:cNvSpPr txBox="1"/>
          <p:nvPr>
            <p:ph type="body" idx="1" hasCustomPrompt="1"/>
          </p:nvPr>
        </p:nvSpPr>
        <p:spPr>
          <a:xfrm>
            <a:off x="609600" y="2209800"/>
            <a:ext cx="10871200" cy="3810000"/>
          </a:xfrm>
          <a:prstGeom prst="rect">
            <a:avLst/>
          </a:prstGeom>
        </p:spPr>
        <p:txBody>
          <a:bodyPr numCol="2"/>
          <a:lstStyle/>
          <a:p>
            <a:pPr/>
            <a:r>
              <a:t>Column 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8" name="Text Placeholder 10"/>
          <p:cNvSpPr/>
          <p:nvPr>
            <p:ph type="body" sz="quarter" idx="21" hasCustomPrompt="1"/>
          </p:nvPr>
        </p:nvSpPr>
        <p:spPr>
          <a:xfrm>
            <a:off x="609600" y="1447800"/>
            <a:ext cx="11074400" cy="609600"/>
          </a:xfrm>
          <a:prstGeom prst="rect">
            <a:avLst/>
          </a:prstGeom>
        </p:spPr>
        <p:txBody>
          <a:bodyPr/>
          <a:lstStyle>
            <a:lvl1pPr algn="ctr">
              <a:spcBef>
                <a:spcPts val="500"/>
              </a:spcBef>
              <a:buSzTx/>
              <a:buFontTx/>
              <a:buNone/>
              <a:defRPr b="1" i="1" sz="2400" u="sng"/>
            </a:lvl1pPr>
          </a:lstStyle>
          <a:p>
            <a:pPr/>
            <a:r>
              <a:t>Subtitle</a:t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17"/>
          <p:cNvSpPr/>
          <p:nvPr/>
        </p:nvSpPr>
        <p:spPr>
          <a:xfrm>
            <a:off x="883920" y="6244861"/>
            <a:ext cx="10424161" cy="2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42" y="6277178"/>
            <a:ext cx="1176315" cy="578052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975360" y="6377869"/>
            <a:ext cx="266973" cy="259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normAutofit fontScale="100000" lnSpcReduction="0"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9pPr>
    </p:titleStyle>
    <p:bodyStyle>
      <a:lvl1pPr marL="4572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1110342" marR="0" indent="-653142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1567542" marR="0" indent="-653142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2133600" marR="0" indent="-7620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2666470" marR="0" indent="-661458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27432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»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32004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»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36576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»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41148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»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https://www.youtube.com/embed/Cgxsv1riJhI?feature=oembed" TargetMode="External"/><Relationship Id="rId3" Type="http://schemas.openxmlformats.org/officeDocument/2006/relationships/image" Target="../media/image4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https://www.youtube.com/embed/SdSO5bvIDAQ?feature=oembed" TargetMode="External"/><Relationship Id="rId3" Type="http://schemas.openxmlformats.org/officeDocument/2006/relationships/image" Target="../media/image5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openai.com/blog/whisper/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CompVis/stable-diffusion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hyperlink" Target="https://twitter.com/xsteenbrugge/status/1558508866463219712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Relationship Id="rId3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youtu.be/OV1l5xFHiwQ?t=16" TargetMode="External"/><Relationship Id="rId3" Type="http://schemas.openxmlformats.org/officeDocument/2006/relationships/hyperlink" Target="https://youtu.be/t7P4au6bT1Q?t=23" TargetMode="External"/><Relationship Id="rId4" Type="http://schemas.openxmlformats.org/officeDocument/2006/relationships/hyperlink" Target="https://youtu.be/kZViHcQgGYU?t=37" TargetMode="External"/><Relationship Id="rId5" Type="http://schemas.openxmlformats.org/officeDocument/2006/relationships/hyperlink" Target="https://youtu.be/vXzgXb1rkjw?t=24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Title 3"/>
          <p:cNvSpPr txBox="1"/>
          <p:nvPr>
            <p:ph type="title"/>
          </p:nvPr>
        </p:nvSpPr>
        <p:spPr>
          <a:xfrm>
            <a:off x="871538" y="484142"/>
            <a:ext cx="11320272" cy="914401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AI/ML for computer vision workshop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Footer Placeholder 16"/>
          <p:cNvSpPr txBox="1"/>
          <p:nvPr/>
        </p:nvSpPr>
        <p:spPr>
          <a:xfrm>
            <a:off x="1493519" y="6324600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85" name="Rectangle 11"/>
          <p:cNvSpPr txBox="1"/>
          <p:nvPr>
            <p:ph type="sldNum" sz="quarter" idx="4294967295"/>
          </p:nvPr>
        </p:nvSpPr>
        <p:spPr>
          <a:xfrm>
            <a:off x="1248619" y="6405880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86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How computers learn to recognize objects</a:t>
            </a:r>
          </a:p>
        </p:txBody>
      </p:sp>
      <p:pic>
        <p:nvPicPr>
          <p:cNvPr id="287" name="How computers learn to recognize objects instantly | Joseph Redmon" descr="How computers learn to recognize objects instantly | Joseph Redmon"/>
          <p:cNvPicPr>
            <a:picLocks noChangeAspect="0"/>
          </p:cNvPicPr>
          <p:nvPr>
            <a:videoFile xmlns:mc="http://schemas.openxmlformats.org/markup-compatibility/2006" r:link="rId2" mc:Ignorable="aiw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139438" y="1018224"/>
            <a:ext cx="9234347" cy="5194322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2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287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28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8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8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Footer Placeholder 16"/>
          <p:cNvSpPr txBox="1"/>
          <p:nvPr/>
        </p:nvSpPr>
        <p:spPr>
          <a:xfrm>
            <a:off x="1493519" y="6324600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90" name="Rectangle 11"/>
          <p:cNvSpPr txBox="1"/>
          <p:nvPr>
            <p:ph type="sldNum" sz="quarter" idx="4294967295"/>
          </p:nvPr>
        </p:nvSpPr>
        <p:spPr>
          <a:xfrm>
            <a:off x="1248619" y="6405880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91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Our End Product</a:t>
            </a:r>
          </a:p>
        </p:txBody>
      </p:sp>
      <p:pic>
        <p:nvPicPr>
          <p:cNvPr id="292" name="Traffic Counts" descr="Traffic Counts"/>
          <p:cNvPicPr>
            <a:picLocks noChangeAspect="0"/>
          </p:cNvPicPr>
          <p:nvPr>
            <a:videoFile xmlns:mc="http://schemas.openxmlformats.org/markup-compatibility/2006" r:link="rId2" mc:Ignorable="aiw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101456" y="978410"/>
            <a:ext cx="9305131" cy="523413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2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292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292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9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9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Footer Placeholder 16"/>
          <p:cNvSpPr txBox="1"/>
          <p:nvPr/>
        </p:nvSpPr>
        <p:spPr>
          <a:xfrm>
            <a:off x="1493519" y="6324600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95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96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Our End Product</a:t>
            </a:r>
          </a:p>
        </p:txBody>
      </p:sp>
      <p:sp>
        <p:nvSpPr>
          <p:cNvPr id="297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basic intro to YOLO</a:t>
            </a:r>
          </a:p>
          <a:p>
            <a:pPr>
              <a:defRPr sz="3200"/>
            </a:pPr>
            <a:r>
              <a:t>how it works</a:t>
            </a:r>
          </a:p>
        </p:txBody>
      </p:sp>
      <p:sp>
        <p:nvSpPr>
          <p:cNvPr id="298" name="Footer Placeholder 8"/>
          <p:cNvSpPr txBox="1"/>
          <p:nvPr/>
        </p:nvSpPr>
        <p:spPr>
          <a:xfrm>
            <a:off x="1493519" y="6324600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99" name="Rectangle 11"/>
          <p:cNvSpPr txBox="1"/>
          <p:nvPr/>
        </p:nvSpPr>
        <p:spPr>
          <a:xfrm>
            <a:off x="1248617" y="6405879"/>
            <a:ext cx="199183" cy="203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normAutofit fontScale="100000" lnSpcReduction="0"/>
          </a:bodyPr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12</a:t>
            </a:r>
          </a:p>
        </p:txBody>
      </p:sp>
      <p:grpSp>
        <p:nvGrpSpPr>
          <p:cNvPr id="302" name="Title 3"/>
          <p:cNvGrpSpPr/>
          <p:nvPr/>
        </p:nvGrpSpPr>
        <p:grpSpPr>
          <a:xfrm>
            <a:off x="0" y="0"/>
            <a:ext cx="12192000" cy="914400"/>
            <a:chOff x="0" y="0"/>
            <a:chExt cx="12192000" cy="914400"/>
          </a:xfrm>
        </p:grpSpPr>
        <p:sp>
          <p:nvSpPr>
            <p:cNvPr id="300" name="Rectangle"/>
            <p:cNvSpPr/>
            <p:nvPr/>
          </p:nvSpPr>
          <p:spPr>
            <a:xfrm>
              <a:off x="0" y="0"/>
              <a:ext cx="12192000" cy="914400"/>
            </a:xfrm>
            <a:prstGeom prst="rect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b">
              <a:noAutofit/>
            </a:bodyPr>
            <a:lstStyle/>
            <a:p>
              <a:pPr>
                <a:defRPr cap="all" sz="360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defRPr>
              </a:pPr>
            </a:p>
          </p:txBody>
        </p:sp>
        <p:sp>
          <p:nvSpPr>
            <p:cNvPr id="301" name="YOLO"/>
            <p:cNvSpPr txBox="1"/>
            <p:nvPr/>
          </p:nvSpPr>
          <p:spPr>
            <a:xfrm>
              <a:off x="0" y="0"/>
              <a:ext cx="12192000" cy="914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>
              <a:lvl1pPr>
                <a:defRPr cap="all" sz="360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defRPr>
              </a:lvl1pPr>
            </a:lstStyle>
            <a:p>
              <a:pPr/>
              <a:r>
                <a:t>YOLO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Footer Placeholder 8"/>
          <p:cNvSpPr txBox="1"/>
          <p:nvPr/>
        </p:nvSpPr>
        <p:spPr>
          <a:xfrm>
            <a:off x="1493518" y="6324599"/>
            <a:ext cx="7664782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05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06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do some coding</a:t>
            </a:r>
          </a:p>
        </p:txBody>
      </p:sp>
      <p:sp>
        <p:nvSpPr>
          <p:cNvPr id="307" name="Content Placeholder 4"/>
          <p:cNvSpPr txBox="1"/>
          <p:nvPr>
            <p:ph type="body" idx="1"/>
          </p:nvPr>
        </p:nvSpPr>
        <p:spPr>
          <a:xfrm>
            <a:off x="838200" y="1142999"/>
            <a:ext cx="10515600" cy="490696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Go to Google Colab and let’s have some fun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Footer Placeholder 8"/>
          <p:cNvSpPr txBox="1"/>
          <p:nvPr/>
        </p:nvSpPr>
        <p:spPr>
          <a:xfrm>
            <a:off x="1493519" y="6324600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10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11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Custom Model</a:t>
            </a:r>
          </a:p>
        </p:txBody>
      </p:sp>
      <p:sp>
        <p:nvSpPr>
          <p:cNvPr id="312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Start with an existing training data set if you can find one</a:t>
            </a:r>
          </a:p>
          <a:p>
            <a:pPr>
              <a:defRPr sz="3200"/>
            </a:pPr>
            <a:r>
              <a:t>Train the model</a:t>
            </a:r>
          </a:p>
          <a:p>
            <a:pPr>
              <a:defRPr sz="3200"/>
            </a:pPr>
            <a:r>
              <a:t>Evaluate 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Footer Placeholder 8"/>
          <p:cNvSpPr txBox="1"/>
          <p:nvPr/>
        </p:nvSpPr>
        <p:spPr>
          <a:xfrm>
            <a:off x="1493519" y="6324600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15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16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Custom Model</a:t>
            </a:r>
          </a:p>
        </p:txBody>
      </p:sp>
      <p:sp>
        <p:nvSpPr>
          <p:cNvPr id="317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Annotate your own data</a:t>
            </a:r>
          </a:p>
          <a:p>
            <a:pPr>
              <a:defRPr sz="3200"/>
            </a:pPr>
            <a:r>
              <a:t>Image annotations</a:t>
            </a:r>
          </a:p>
          <a:p>
            <a:pPr>
              <a:defRPr sz="3200"/>
            </a:pPr>
            <a:r>
              <a:t>Data format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Footer Placeholder 8"/>
          <p:cNvSpPr txBox="1"/>
          <p:nvPr/>
        </p:nvSpPr>
        <p:spPr>
          <a:xfrm>
            <a:off x="1493519" y="6324600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20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21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Active Learning</a:t>
            </a:r>
          </a:p>
        </p:txBody>
      </p:sp>
      <p:sp>
        <p:nvSpPr>
          <p:cNvPr id="322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improve model over time</a:t>
            </a:r>
          </a:p>
          <a:p>
            <a:pPr>
              <a:defRPr sz="3200"/>
            </a:pPr>
            <a:r>
              <a:t>adapt to changes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Footer Placeholder 8"/>
          <p:cNvSpPr txBox="1"/>
          <p:nvPr/>
        </p:nvSpPr>
        <p:spPr>
          <a:xfrm>
            <a:off x="1493519" y="6324601"/>
            <a:ext cx="7664778" cy="365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25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26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recent advances</a:t>
            </a:r>
          </a:p>
        </p:txBody>
      </p:sp>
      <p:sp>
        <p:nvSpPr>
          <p:cNvPr id="327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Whisper</a:t>
            </a:r>
          </a:p>
          <a:p>
            <a:pPr indent="-317500" defTabSz="457200">
              <a:spcBef>
                <a:spcPts val="0"/>
              </a:spcBef>
              <a:buClr>
                <a:srgbClr val="2470B3"/>
              </a:buClr>
              <a:buFont typeface="Helvetica"/>
              <a:buChar char="•"/>
              <a:defRPr sz="2500" u="sng">
                <a:solidFill>
                  <a:srgbClr val="40BAC8"/>
                </a:solidFill>
                <a:uFill>
                  <a:solidFill>
                    <a:srgbClr val="40BAC8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https://openai.com/blog/whisper/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Footer Placeholder 8"/>
          <p:cNvSpPr txBox="1"/>
          <p:nvPr/>
        </p:nvSpPr>
        <p:spPr>
          <a:xfrm>
            <a:off x="1493519" y="6324600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30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31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recent advances</a:t>
            </a:r>
          </a:p>
        </p:txBody>
      </p:sp>
      <p:sp>
        <p:nvSpPr>
          <p:cNvPr id="332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Stable Diffusion</a:t>
            </a:r>
          </a:p>
          <a:p>
            <a:pPr indent="-317500" defTabSz="457200">
              <a:spcBef>
                <a:spcPts val="0"/>
              </a:spcBef>
              <a:buClr>
                <a:srgbClr val="2470B3"/>
              </a:buClr>
              <a:buFont typeface="Helvetica"/>
              <a:buChar char="•"/>
              <a:defRPr sz="2500" u="sng">
                <a:solidFill>
                  <a:srgbClr val="40BAC8"/>
                </a:solidFill>
                <a:uFill>
                  <a:solidFill>
                    <a:srgbClr val="40BAC8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https://github.com/CompVis/stable-diffusion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Footer Placeholder 8"/>
          <p:cNvSpPr txBox="1"/>
          <p:nvPr/>
        </p:nvSpPr>
        <p:spPr>
          <a:xfrm>
            <a:off x="1493519" y="6324601"/>
            <a:ext cx="7664778" cy="365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35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36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Stable Diffusion</a:t>
            </a:r>
          </a:p>
        </p:txBody>
      </p:sp>
      <p:pic>
        <p:nvPicPr>
          <p:cNvPr id="33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9217" y="998564"/>
            <a:ext cx="8373382" cy="4867518"/>
          </a:xfrm>
          <a:prstGeom prst="rect">
            <a:avLst/>
          </a:prstGeom>
          <a:ln w="12700">
            <a:miter lim="400000"/>
          </a:ln>
        </p:spPr>
      </p:pic>
      <p:sp>
        <p:nvSpPr>
          <p:cNvPr id="338" name="https://twitter.com/xsteenbrugge/status/1558508866463219712"/>
          <p:cNvSpPr txBox="1"/>
          <p:nvPr/>
        </p:nvSpPr>
        <p:spPr>
          <a:xfrm>
            <a:off x="1176838" y="5815130"/>
            <a:ext cx="7440699" cy="650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000000"/>
                </a:solidFill>
                <a:uFillTx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https://twitter.com/xsteenbrugge/status/1558508866463219712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ooter Placeholder 3"/>
          <p:cNvSpPr txBox="1"/>
          <p:nvPr/>
        </p:nvSpPr>
        <p:spPr>
          <a:xfrm>
            <a:off x="1493518" y="6324599"/>
            <a:ext cx="7664782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171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72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Show of Hands</a:t>
            </a:r>
          </a:p>
        </p:txBody>
      </p:sp>
      <p:sp>
        <p:nvSpPr>
          <p:cNvPr id="173" name="Content Placeholder 2"/>
          <p:cNvSpPr txBox="1"/>
          <p:nvPr>
            <p:ph type="body" idx="1"/>
          </p:nvPr>
        </p:nvSpPr>
        <p:spPr>
          <a:xfrm>
            <a:off x="838200" y="1142999"/>
            <a:ext cx="10515600" cy="4906967"/>
          </a:xfrm>
          <a:prstGeom prst="rect">
            <a:avLst/>
          </a:prstGeom>
        </p:spPr>
        <p:txBody>
          <a:bodyPr/>
          <a:lstStyle/>
          <a:p>
            <a:pPr/>
            <a:r>
              <a:t>How many of you can</a:t>
            </a:r>
            <a:r>
              <a:t>not</a:t>
            </a:r>
            <a:r>
              <a:t> write code?</a:t>
            </a:r>
          </a:p>
          <a:p>
            <a:pPr/>
            <a:r>
              <a:t>How many of you are familiar with AI/ML/Deep Learning?</a:t>
            </a:r>
          </a:p>
          <a:p>
            <a:pPr/>
            <a:r>
              <a:t>How many of you think using video to count cars or identify potholes is an easy problem?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173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Footer Placeholder 7"/>
          <p:cNvSpPr txBox="1"/>
          <p:nvPr/>
        </p:nvSpPr>
        <p:spPr>
          <a:xfrm>
            <a:off x="1493518" y="6324599"/>
            <a:ext cx="7664782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41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3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344" name="Rounded Rectangle 3"/>
          <p:cNvGrpSpPr/>
          <p:nvPr/>
        </p:nvGrpSpPr>
        <p:grpSpPr>
          <a:xfrm>
            <a:off x="4726706" y="1865629"/>
            <a:ext cx="2738590" cy="3126739"/>
            <a:chOff x="0" y="0"/>
            <a:chExt cx="2738589" cy="3126738"/>
          </a:xfrm>
        </p:grpSpPr>
        <p:sp>
          <p:nvSpPr>
            <p:cNvPr id="342" name="Rounded Rectangle"/>
            <p:cNvSpPr/>
            <p:nvPr/>
          </p:nvSpPr>
          <p:spPr>
            <a:xfrm>
              <a:off x="0" y="77469"/>
              <a:ext cx="2738590" cy="2971803"/>
            </a:xfrm>
            <a:prstGeom prst="roundRect">
              <a:avLst>
                <a:gd name="adj" fmla="val 11102"/>
              </a:avLst>
            </a:prstGeom>
            <a:solidFill>
              <a:srgbClr val="009969"/>
            </a:solidFill>
            <a:ln w="1968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defRPr>
              </a:pPr>
            </a:p>
          </p:txBody>
        </p:sp>
        <p:sp>
          <p:nvSpPr>
            <p:cNvPr id="343" name="?"/>
            <p:cNvSpPr txBox="1"/>
            <p:nvPr/>
          </p:nvSpPr>
          <p:spPr>
            <a:xfrm>
              <a:off x="233195" y="-1"/>
              <a:ext cx="2272199" cy="31267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b="1" sz="19900">
                  <a:solidFill>
                    <a:srgbClr val="FFFFFF"/>
                  </a:solidFill>
                  <a:latin typeface="Franklin Gothic Demi"/>
                  <a:ea typeface="Franklin Gothic Demi"/>
                  <a:cs typeface="Franklin Gothic Demi"/>
                  <a:sym typeface="Franklin Gothic Demi"/>
                </a:defRPr>
              </a:lvl1pPr>
            </a:lstStyle>
            <a:p>
              <a:pPr/>
              <a:r>
                <a:t>?</a:t>
              </a:r>
            </a:p>
          </p:txBody>
        </p:sp>
      </p:grpSp>
      <p:sp>
        <p:nvSpPr>
          <p:cNvPr id="345" name="Title 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</a:t>
            </a:r>
          </a:p>
        </p:txBody>
      </p:sp>
      <p:sp>
        <p:nvSpPr>
          <p:cNvPr id="346" name="TextBox 1"/>
          <p:cNvSpPr txBox="1"/>
          <p:nvPr/>
        </p:nvSpPr>
        <p:spPr>
          <a:xfrm>
            <a:off x="8427718" y="5867399"/>
            <a:ext cx="2880363" cy="358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b="1" i="1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Last updated 8/4/2022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Class="entr" nodeType="after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46" grpId="2"/>
      <p:bldP build="whole" bldLvl="1" animBg="1" rev="0" advAuto="0" spid="34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Footer Placeholder 11"/>
          <p:cNvSpPr txBox="1"/>
          <p:nvPr/>
        </p:nvSpPr>
        <p:spPr>
          <a:xfrm>
            <a:off x="1493518" y="6324599"/>
            <a:ext cx="7664782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176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77" name="Title 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Goals</a:t>
            </a:r>
          </a:p>
        </p:txBody>
      </p:sp>
      <p:sp>
        <p:nvSpPr>
          <p:cNvPr id="178" name="Content Placeholder 1"/>
          <p:cNvSpPr txBox="1"/>
          <p:nvPr>
            <p:ph type="body" idx="1"/>
          </p:nvPr>
        </p:nvSpPr>
        <p:spPr>
          <a:xfrm>
            <a:off x="838200" y="1142999"/>
            <a:ext cx="10515600" cy="4906967"/>
          </a:xfrm>
          <a:prstGeom prst="rect">
            <a:avLst/>
          </a:prstGeom>
        </p:spPr>
        <p:txBody>
          <a:bodyPr/>
          <a:lstStyle/>
          <a:p>
            <a:pPr/>
            <a:r>
              <a:t>Learn how to solve Computer Vision problems</a:t>
            </a:r>
          </a:p>
          <a:p>
            <a:pPr/>
            <a:r>
              <a:t>Use provided toolkit to experiment and …</a:t>
            </a:r>
          </a:p>
          <a:p>
            <a:pPr/>
            <a:r>
              <a:t>Apply what you learned to solve your own problems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Classical Programming vs Machine learning</a:t>
            </a:r>
          </a:p>
        </p:txBody>
      </p:sp>
      <p:pic>
        <p:nvPicPr>
          <p:cNvPr id="181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59" y="4937316"/>
            <a:ext cx="3346705" cy="1877292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Rectangle 8"/>
          <p:cNvSpPr/>
          <p:nvPr/>
        </p:nvSpPr>
        <p:spPr>
          <a:xfrm>
            <a:off x="4410107" y="5714758"/>
            <a:ext cx="2556770" cy="6502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Deep Learning for Computer Vision</a:t>
            </a:r>
          </a:p>
        </p:txBody>
      </p:sp>
      <p:sp>
        <p:nvSpPr>
          <p:cNvPr id="183" name="Straight Arrow Connector 10"/>
          <p:cNvSpPr/>
          <p:nvPr/>
        </p:nvSpPr>
        <p:spPr>
          <a:xfrm>
            <a:off x="3431563" y="6039877"/>
            <a:ext cx="978544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4" name="Rectangle 13"/>
          <p:cNvSpPr/>
          <p:nvPr/>
        </p:nvSpPr>
        <p:spPr>
          <a:xfrm>
            <a:off x="3587424" y="5569607"/>
            <a:ext cx="648071" cy="3581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Input</a:t>
            </a:r>
          </a:p>
        </p:txBody>
      </p:sp>
      <p:sp>
        <p:nvSpPr>
          <p:cNvPr id="185" name="Rectangle 19"/>
          <p:cNvSpPr/>
          <p:nvPr/>
        </p:nvSpPr>
        <p:spPr>
          <a:xfrm>
            <a:off x="5724217" y="5200278"/>
            <a:ext cx="3184393" cy="3581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 Output is a Trained Model</a:t>
            </a:r>
          </a:p>
        </p:txBody>
      </p:sp>
      <p:sp>
        <p:nvSpPr>
          <p:cNvPr id="186" name="Connector: Elbow 21"/>
          <p:cNvSpPr/>
          <p:nvPr/>
        </p:nvSpPr>
        <p:spPr>
          <a:xfrm flipV="1" rot="16200000">
            <a:off x="4565682" y="4650044"/>
            <a:ext cx="1129506" cy="9321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  <p:sp>
        <p:nvSpPr>
          <p:cNvPr id="187" name="Line 65"/>
          <p:cNvSpPr/>
          <p:nvPr/>
        </p:nvSpPr>
        <p:spPr>
          <a:xfrm flipH="1">
            <a:off x="1882774" y="923925"/>
            <a:ext cx="2" cy="3622676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8" name="Line 66"/>
          <p:cNvSpPr/>
          <p:nvPr/>
        </p:nvSpPr>
        <p:spPr>
          <a:xfrm flipH="1">
            <a:off x="3600449" y="923925"/>
            <a:ext cx="1" cy="3622676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9" name="Line 67"/>
          <p:cNvSpPr/>
          <p:nvPr/>
        </p:nvSpPr>
        <p:spPr>
          <a:xfrm flipH="1">
            <a:off x="5845174" y="923925"/>
            <a:ext cx="1" cy="3622676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0" name="Line 68"/>
          <p:cNvSpPr/>
          <p:nvPr/>
        </p:nvSpPr>
        <p:spPr>
          <a:xfrm>
            <a:off x="84137" y="1531937"/>
            <a:ext cx="10545765" cy="1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1" name="Line 69"/>
          <p:cNvSpPr/>
          <p:nvPr/>
        </p:nvSpPr>
        <p:spPr>
          <a:xfrm>
            <a:off x="84137" y="2133600"/>
            <a:ext cx="10545765" cy="0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2" name="Line 70"/>
          <p:cNvSpPr/>
          <p:nvPr/>
        </p:nvSpPr>
        <p:spPr>
          <a:xfrm flipH="1">
            <a:off x="90488" y="923925"/>
            <a:ext cx="1" cy="3622676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3" name="Line 71"/>
          <p:cNvSpPr/>
          <p:nvPr/>
        </p:nvSpPr>
        <p:spPr>
          <a:xfrm>
            <a:off x="10623550" y="923925"/>
            <a:ext cx="0" cy="3622676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4" name="Line 72"/>
          <p:cNvSpPr/>
          <p:nvPr/>
        </p:nvSpPr>
        <p:spPr>
          <a:xfrm>
            <a:off x="84137" y="930275"/>
            <a:ext cx="10545765" cy="0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5" name="Line 73"/>
          <p:cNvSpPr/>
          <p:nvPr/>
        </p:nvSpPr>
        <p:spPr>
          <a:xfrm>
            <a:off x="84137" y="4540250"/>
            <a:ext cx="10545765" cy="0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6" name="Rectangle 74"/>
          <p:cNvSpPr txBox="1"/>
          <p:nvPr/>
        </p:nvSpPr>
        <p:spPr>
          <a:xfrm>
            <a:off x="2487613" y="1120774"/>
            <a:ext cx="492888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Input</a:t>
            </a:r>
          </a:p>
        </p:txBody>
      </p:sp>
      <p:sp>
        <p:nvSpPr>
          <p:cNvPr id="197" name="Rectangle 75"/>
          <p:cNvSpPr txBox="1"/>
          <p:nvPr/>
        </p:nvSpPr>
        <p:spPr>
          <a:xfrm>
            <a:off x="3692524" y="990600"/>
            <a:ext cx="1684661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Program/Trained </a:t>
            </a:r>
          </a:p>
        </p:txBody>
      </p:sp>
      <p:sp>
        <p:nvSpPr>
          <p:cNvPr id="198" name="Rectangle 76"/>
          <p:cNvSpPr txBox="1"/>
          <p:nvPr/>
        </p:nvSpPr>
        <p:spPr>
          <a:xfrm>
            <a:off x="3692524" y="1249362"/>
            <a:ext cx="60073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Model</a:t>
            </a:r>
          </a:p>
        </p:txBody>
      </p:sp>
      <p:sp>
        <p:nvSpPr>
          <p:cNvPr id="199" name="Rectangle 77"/>
          <p:cNvSpPr txBox="1"/>
          <p:nvPr/>
        </p:nvSpPr>
        <p:spPr>
          <a:xfrm>
            <a:off x="7891463" y="1120774"/>
            <a:ext cx="660822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Output</a:t>
            </a:r>
          </a:p>
        </p:txBody>
      </p:sp>
      <p:sp>
        <p:nvSpPr>
          <p:cNvPr id="200" name="Rectangle 78"/>
          <p:cNvSpPr txBox="1"/>
          <p:nvPr/>
        </p:nvSpPr>
        <p:spPr>
          <a:xfrm>
            <a:off x="530225" y="1592262"/>
            <a:ext cx="168617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C</a:t>
            </a:r>
          </a:p>
        </p:txBody>
      </p:sp>
      <p:sp>
        <p:nvSpPr>
          <p:cNvPr id="201" name="Rectangle 79"/>
          <p:cNvSpPr txBox="1"/>
          <p:nvPr/>
        </p:nvSpPr>
        <p:spPr>
          <a:xfrm>
            <a:off x="695325" y="1592262"/>
            <a:ext cx="127000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l</a:t>
            </a:r>
          </a:p>
        </p:txBody>
      </p:sp>
      <p:sp>
        <p:nvSpPr>
          <p:cNvPr id="202" name="Rectangle 80"/>
          <p:cNvSpPr txBox="1"/>
          <p:nvPr/>
        </p:nvSpPr>
        <p:spPr>
          <a:xfrm>
            <a:off x="746125" y="1592262"/>
            <a:ext cx="732613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assical </a:t>
            </a:r>
          </a:p>
        </p:txBody>
      </p:sp>
      <p:sp>
        <p:nvSpPr>
          <p:cNvPr id="203" name="Rectangle 81"/>
          <p:cNvSpPr txBox="1"/>
          <p:nvPr/>
        </p:nvSpPr>
        <p:spPr>
          <a:xfrm>
            <a:off x="301625" y="1851024"/>
            <a:ext cx="1308522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Programming</a:t>
            </a:r>
          </a:p>
        </p:txBody>
      </p:sp>
      <p:sp>
        <p:nvSpPr>
          <p:cNvPr id="204" name="Rectangle 82"/>
          <p:cNvSpPr txBox="1"/>
          <p:nvPr/>
        </p:nvSpPr>
        <p:spPr>
          <a:xfrm>
            <a:off x="2678113" y="1722438"/>
            <a:ext cx="13277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2</a:t>
            </a:r>
          </a:p>
        </p:txBody>
      </p:sp>
      <p:sp>
        <p:nvSpPr>
          <p:cNvPr id="205" name="Rectangle 92"/>
          <p:cNvSpPr txBox="1"/>
          <p:nvPr/>
        </p:nvSpPr>
        <p:spPr>
          <a:xfrm>
            <a:off x="4508500" y="1831975"/>
            <a:ext cx="169038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rgbClr val="171717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* </a:t>
            </a:r>
          </a:p>
        </p:txBody>
      </p:sp>
      <p:grpSp>
        <p:nvGrpSpPr>
          <p:cNvPr id="217" name="Group 152"/>
          <p:cNvGrpSpPr/>
          <p:nvPr/>
        </p:nvGrpSpPr>
        <p:grpSpPr>
          <a:xfrm>
            <a:off x="3692524" y="1571625"/>
            <a:ext cx="1495426" cy="479401"/>
            <a:chOff x="0" y="0"/>
            <a:chExt cx="1495425" cy="479400"/>
          </a:xfrm>
        </p:grpSpPr>
        <p:sp>
          <p:nvSpPr>
            <p:cNvPr id="206" name="Rectangle 83"/>
            <p:cNvSpPr txBox="1"/>
            <p:nvPr/>
          </p:nvSpPr>
          <p:spPr>
            <a:xfrm>
              <a:off x="0" y="0"/>
              <a:ext cx="245995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0101FD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int</a:t>
              </a:r>
            </a:p>
          </p:txBody>
        </p:sp>
        <p:sp>
          <p:nvSpPr>
            <p:cNvPr id="207" name="Rectangle 84"/>
            <p:cNvSpPr txBox="1"/>
            <p:nvPr/>
          </p:nvSpPr>
          <p:spPr>
            <a:xfrm>
              <a:off x="300038" y="0"/>
              <a:ext cx="622028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006881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Square</a:t>
              </a:r>
            </a:p>
          </p:txBody>
        </p:sp>
        <p:sp>
          <p:nvSpPr>
            <p:cNvPr id="208" name="Rectangle 85"/>
            <p:cNvSpPr txBox="1"/>
            <p:nvPr/>
          </p:nvSpPr>
          <p:spPr>
            <a:xfrm>
              <a:off x="947738" y="0"/>
              <a:ext cx="12700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(</a:t>
              </a:r>
            </a:p>
          </p:txBody>
        </p:sp>
        <p:sp>
          <p:nvSpPr>
            <p:cNvPr id="209" name="Rectangle 86"/>
            <p:cNvSpPr txBox="1"/>
            <p:nvPr/>
          </p:nvSpPr>
          <p:spPr>
            <a:xfrm>
              <a:off x="1016000" y="0"/>
              <a:ext cx="245995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0101FD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int</a:t>
              </a:r>
            </a:p>
          </p:txBody>
        </p:sp>
        <p:sp>
          <p:nvSpPr>
            <p:cNvPr id="210" name="Rectangle 87"/>
            <p:cNvSpPr txBox="1"/>
            <p:nvPr/>
          </p:nvSpPr>
          <p:spPr>
            <a:xfrm>
              <a:off x="1316038" y="0"/>
              <a:ext cx="12700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i</a:t>
              </a:r>
            </a:p>
          </p:txBody>
        </p:sp>
        <p:sp>
          <p:nvSpPr>
            <p:cNvPr id="211" name="Rectangle 88"/>
            <p:cNvSpPr txBox="1"/>
            <p:nvPr/>
          </p:nvSpPr>
          <p:spPr>
            <a:xfrm>
              <a:off x="1368425" y="0"/>
              <a:ext cx="12700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) </a:t>
              </a:r>
            </a:p>
          </p:txBody>
        </p:sp>
        <p:sp>
          <p:nvSpPr>
            <p:cNvPr id="212" name="Rectangle 89"/>
            <p:cNvSpPr txBox="1"/>
            <p:nvPr/>
          </p:nvSpPr>
          <p:spPr>
            <a:xfrm>
              <a:off x="0" y="260350"/>
              <a:ext cx="12700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{</a:t>
              </a:r>
            </a:p>
          </p:txBody>
        </p:sp>
        <p:sp>
          <p:nvSpPr>
            <p:cNvPr id="213" name="Rectangle 90"/>
            <p:cNvSpPr txBox="1"/>
            <p:nvPr/>
          </p:nvSpPr>
          <p:spPr>
            <a:xfrm>
              <a:off x="71438" y="260350"/>
              <a:ext cx="565839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0101FD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return</a:t>
              </a:r>
            </a:p>
          </p:txBody>
        </p:sp>
        <p:sp>
          <p:nvSpPr>
            <p:cNvPr id="214" name="Rectangle 91"/>
            <p:cNvSpPr txBox="1"/>
            <p:nvPr/>
          </p:nvSpPr>
          <p:spPr>
            <a:xfrm>
              <a:off x="711200" y="260350"/>
              <a:ext cx="12700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i</a:t>
              </a:r>
            </a:p>
          </p:txBody>
        </p:sp>
        <p:sp>
          <p:nvSpPr>
            <p:cNvPr id="215" name="Rectangle 93"/>
            <p:cNvSpPr txBox="1"/>
            <p:nvPr/>
          </p:nvSpPr>
          <p:spPr>
            <a:xfrm>
              <a:off x="982663" y="260350"/>
              <a:ext cx="12700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i</a:t>
              </a:r>
            </a:p>
          </p:txBody>
        </p:sp>
        <p:sp>
          <p:nvSpPr>
            <p:cNvPr id="216" name="Rectangle 94"/>
            <p:cNvSpPr txBox="1"/>
            <p:nvPr/>
          </p:nvSpPr>
          <p:spPr>
            <a:xfrm>
              <a:off x="1033463" y="260350"/>
              <a:ext cx="187170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  <a:latin typeface="+mn-lt"/>
                  <a:ea typeface="+mn-ea"/>
                  <a:cs typeface="+mn-cs"/>
                  <a:sym typeface="Calibri"/>
                </a:defRPr>
              </a:lvl1pPr>
            </a:lstStyle>
            <a:p>
              <a:pPr/>
              <a:r>
                <a:t>; }</a:t>
              </a:r>
            </a:p>
          </p:txBody>
        </p:sp>
      </p:grpSp>
      <p:sp>
        <p:nvSpPr>
          <p:cNvPr id="218" name="Rectangle 95"/>
          <p:cNvSpPr txBox="1"/>
          <p:nvPr/>
        </p:nvSpPr>
        <p:spPr>
          <a:xfrm>
            <a:off x="8172450" y="1722438"/>
            <a:ext cx="13277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4</a:t>
            </a:r>
          </a:p>
        </p:txBody>
      </p:sp>
      <p:sp>
        <p:nvSpPr>
          <p:cNvPr id="219" name="Rectangle 96"/>
          <p:cNvSpPr txBox="1"/>
          <p:nvPr/>
        </p:nvSpPr>
        <p:spPr>
          <a:xfrm>
            <a:off x="557212" y="3097213"/>
            <a:ext cx="88874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Machine </a:t>
            </a:r>
          </a:p>
        </p:txBody>
      </p:sp>
      <p:sp>
        <p:nvSpPr>
          <p:cNvPr id="220" name="Rectangle 97"/>
          <p:cNvSpPr txBox="1"/>
          <p:nvPr/>
        </p:nvSpPr>
        <p:spPr>
          <a:xfrm>
            <a:off x="544512" y="3354387"/>
            <a:ext cx="85300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Learning</a:t>
            </a:r>
          </a:p>
        </p:txBody>
      </p:sp>
      <p:sp>
        <p:nvSpPr>
          <p:cNvPr id="221" name="Rectangle 98"/>
          <p:cNvSpPr txBox="1"/>
          <p:nvPr/>
        </p:nvSpPr>
        <p:spPr>
          <a:xfrm>
            <a:off x="3692525" y="2173288"/>
            <a:ext cx="1630053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Library of Trained </a:t>
            </a:r>
          </a:p>
        </p:txBody>
      </p:sp>
      <p:sp>
        <p:nvSpPr>
          <p:cNvPr id="222" name="Rectangle 99"/>
          <p:cNvSpPr txBox="1"/>
          <p:nvPr/>
        </p:nvSpPr>
        <p:spPr>
          <a:xfrm>
            <a:off x="3692525" y="2430463"/>
            <a:ext cx="681168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Models</a:t>
            </a:r>
          </a:p>
        </p:txBody>
      </p:sp>
      <p:sp>
        <p:nvSpPr>
          <p:cNvPr id="223" name="Rectangle 100"/>
          <p:cNvSpPr txBox="1"/>
          <p:nvPr/>
        </p:nvSpPr>
        <p:spPr>
          <a:xfrm>
            <a:off x="3692524" y="2946400"/>
            <a:ext cx="2008090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You may call code like </a:t>
            </a:r>
          </a:p>
        </p:txBody>
      </p:sp>
      <p:sp>
        <p:nvSpPr>
          <p:cNvPr id="224" name="Rectangle 101"/>
          <p:cNvSpPr txBox="1"/>
          <p:nvPr/>
        </p:nvSpPr>
        <p:spPr>
          <a:xfrm>
            <a:off x="3692524" y="3205163"/>
            <a:ext cx="566789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below</a:t>
            </a:r>
          </a:p>
        </p:txBody>
      </p:sp>
      <p:sp>
        <p:nvSpPr>
          <p:cNvPr id="225" name="Rectangle 102"/>
          <p:cNvSpPr txBox="1"/>
          <p:nvPr/>
        </p:nvSpPr>
        <p:spPr>
          <a:xfrm>
            <a:off x="3692525" y="3486149"/>
            <a:ext cx="44450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xyxy</a:t>
            </a:r>
          </a:p>
        </p:txBody>
      </p:sp>
      <p:sp>
        <p:nvSpPr>
          <p:cNvPr id="226" name="Rectangle 103"/>
          <p:cNvSpPr txBox="1"/>
          <p:nvPr/>
        </p:nvSpPr>
        <p:spPr>
          <a:xfrm>
            <a:off x="4125912" y="3486149"/>
            <a:ext cx="12700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,</a:t>
            </a:r>
          </a:p>
        </p:txBody>
      </p:sp>
      <p:sp>
        <p:nvSpPr>
          <p:cNvPr id="227" name="Rectangle 104"/>
          <p:cNvSpPr txBox="1"/>
          <p:nvPr/>
        </p:nvSpPr>
        <p:spPr>
          <a:xfrm>
            <a:off x="3692524" y="3741737"/>
            <a:ext cx="1596530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scores,class_ids</a:t>
            </a:r>
          </a:p>
        </p:txBody>
      </p:sp>
      <p:sp>
        <p:nvSpPr>
          <p:cNvPr id="228" name="Rectangle 105"/>
          <p:cNvSpPr txBox="1"/>
          <p:nvPr/>
        </p:nvSpPr>
        <p:spPr>
          <a:xfrm>
            <a:off x="5434012" y="3735387"/>
            <a:ext cx="13878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/>
            </a:lvl1pPr>
          </a:lstStyle>
          <a:p>
            <a:pPr/>
            <a:r>
              <a:t>=</a:t>
            </a:r>
          </a:p>
        </p:txBody>
      </p:sp>
      <p:sp>
        <p:nvSpPr>
          <p:cNvPr id="229" name="Rectangle 106"/>
          <p:cNvSpPr txBox="1"/>
          <p:nvPr/>
        </p:nvSpPr>
        <p:spPr>
          <a:xfrm>
            <a:off x="3692525" y="3998912"/>
            <a:ext cx="792808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detector</a:t>
            </a:r>
          </a:p>
        </p:txBody>
      </p:sp>
      <p:sp>
        <p:nvSpPr>
          <p:cNvPr id="230" name="Rectangle 107"/>
          <p:cNvSpPr txBox="1"/>
          <p:nvPr/>
        </p:nvSpPr>
        <p:spPr>
          <a:xfrm>
            <a:off x="4518025" y="3990975"/>
            <a:ext cx="127001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/>
            </a:lvl1pPr>
          </a:lstStyle>
          <a:p>
            <a:pPr/>
            <a:r>
              <a:t>.</a:t>
            </a:r>
          </a:p>
        </p:txBody>
      </p:sp>
      <p:sp>
        <p:nvSpPr>
          <p:cNvPr id="231" name="Rectangle 108"/>
          <p:cNvSpPr txBox="1"/>
          <p:nvPr/>
        </p:nvSpPr>
        <p:spPr>
          <a:xfrm>
            <a:off x="4581525" y="3998912"/>
            <a:ext cx="600838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detect</a:t>
            </a:r>
          </a:p>
        </p:txBody>
      </p:sp>
      <p:sp>
        <p:nvSpPr>
          <p:cNvPr id="232" name="Rectangle 109"/>
          <p:cNvSpPr txBox="1"/>
          <p:nvPr/>
        </p:nvSpPr>
        <p:spPr>
          <a:xfrm>
            <a:off x="5203825" y="3998912"/>
            <a:ext cx="432483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(ima</a:t>
            </a:r>
          </a:p>
        </p:txBody>
      </p:sp>
      <p:sp>
        <p:nvSpPr>
          <p:cNvPr id="233" name="Rectangle 110"/>
          <p:cNvSpPr txBox="1"/>
          <p:nvPr/>
        </p:nvSpPr>
        <p:spPr>
          <a:xfrm>
            <a:off x="3692525" y="4251325"/>
            <a:ext cx="324743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ge)</a:t>
            </a:r>
          </a:p>
        </p:txBody>
      </p:sp>
      <p:sp>
        <p:nvSpPr>
          <p:cNvPr id="234" name="Rectangle 111"/>
          <p:cNvSpPr txBox="1"/>
          <p:nvPr/>
        </p:nvSpPr>
        <p:spPr>
          <a:xfrm>
            <a:off x="5937250" y="2185988"/>
            <a:ext cx="1799779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/>
            </a:lvl1pPr>
          </a:lstStyle>
          <a:p>
            <a:pPr/>
            <a:r>
              <a:t>Bounding Boxes:</a:t>
            </a:r>
          </a:p>
        </p:txBody>
      </p:sp>
      <p:sp>
        <p:nvSpPr>
          <p:cNvPr id="235" name="Rectangle 112"/>
          <p:cNvSpPr txBox="1"/>
          <p:nvPr/>
        </p:nvSpPr>
        <p:spPr>
          <a:xfrm>
            <a:off x="7893049" y="2193925"/>
            <a:ext cx="1993331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[[53.0, 399.0, 243.0, </a:t>
            </a:r>
          </a:p>
        </p:txBody>
      </p:sp>
      <p:sp>
        <p:nvSpPr>
          <p:cNvPr id="236" name="Rectangle 113"/>
          <p:cNvSpPr txBox="1"/>
          <p:nvPr/>
        </p:nvSpPr>
        <p:spPr>
          <a:xfrm>
            <a:off x="5937250" y="2452688"/>
            <a:ext cx="4094033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899.0], [15.0, 235.0, 790.0, 744.0], [666.0, </a:t>
            </a:r>
          </a:p>
        </p:txBody>
      </p:sp>
      <p:sp>
        <p:nvSpPr>
          <p:cNvPr id="237" name="Rectangle 114"/>
          <p:cNvSpPr txBox="1"/>
          <p:nvPr/>
        </p:nvSpPr>
        <p:spPr>
          <a:xfrm>
            <a:off x="5937250" y="2709863"/>
            <a:ext cx="4094138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394.0, 809.0, 876.0], [221.0, 412.0, 350.0, </a:t>
            </a:r>
          </a:p>
        </p:txBody>
      </p:sp>
      <p:sp>
        <p:nvSpPr>
          <p:cNvPr id="238" name="Rectangle 115"/>
          <p:cNvSpPr txBox="1"/>
          <p:nvPr/>
        </p:nvSpPr>
        <p:spPr>
          <a:xfrm>
            <a:off x="5937250" y="2968624"/>
            <a:ext cx="3133657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859.0], [0.0, 559.0, 76.0, 886.0]] </a:t>
            </a:r>
          </a:p>
        </p:txBody>
      </p:sp>
      <p:sp>
        <p:nvSpPr>
          <p:cNvPr id="239" name="Rectangle 116"/>
          <p:cNvSpPr txBox="1"/>
          <p:nvPr/>
        </p:nvSpPr>
        <p:spPr>
          <a:xfrm>
            <a:off x="5937250" y="3217863"/>
            <a:ext cx="2040242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/>
            </a:lvl1pPr>
          </a:lstStyle>
          <a:p>
            <a:pPr/>
            <a:r>
              <a:t>Confidence Scores:</a:t>
            </a:r>
          </a:p>
        </p:txBody>
      </p:sp>
      <p:sp>
        <p:nvSpPr>
          <p:cNvPr id="240" name="Rectangle 117"/>
          <p:cNvSpPr txBox="1"/>
          <p:nvPr/>
        </p:nvSpPr>
        <p:spPr>
          <a:xfrm>
            <a:off x="8147049" y="3225800"/>
            <a:ext cx="1573443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[0.9052734375, </a:t>
            </a:r>
          </a:p>
        </p:txBody>
      </p:sp>
      <p:sp>
        <p:nvSpPr>
          <p:cNvPr id="241" name="Rectangle 118"/>
          <p:cNvSpPr txBox="1"/>
          <p:nvPr/>
        </p:nvSpPr>
        <p:spPr>
          <a:xfrm>
            <a:off x="5937249" y="3486149"/>
            <a:ext cx="289414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0.90234375, 0.90185546875, </a:t>
            </a:r>
          </a:p>
        </p:txBody>
      </p:sp>
      <p:sp>
        <p:nvSpPr>
          <p:cNvPr id="242" name="Rectangle 119"/>
          <p:cNvSpPr txBox="1"/>
          <p:nvPr/>
        </p:nvSpPr>
        <p:spPr>
          <a:xfrm>
            <a:off x="5937250" y="3741737"/>
            <a:ext cx="3134290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0.89208984375, 0.6181640625] </a:t>
            </a:r>
          </a:p>
        </p:txBody>
      </p:sp>
      <p:sp>
        <p:nvSpPr>
          <p:cNvPr id="243" name="Rectangle 120"/>
          <p:cNvSpPr txBox="1"/>
          <p:nvPr/>
        </p:nvSpPr>
        <p:spPr>
          <a:xfrm>
            <a:off x="5937250" y="3990975"/>
            <a:ext cx="900863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/>
            </a:lvl1pPr>
          </a:lstStyle>
          <a:p>
            <a:pPr/>
            <a:r>
              <a:t>Classes:</a:t>
            </a:r>
          </a:p>
        </p:txBody>
      </p:sp>
      <p:sp>
        <p:nvSpPr>
          <p:cNvPr id="244" name="Rectangle 121"/>
          <p:cNvSpPr txBox="1"/>
          <p:nvPr/>
        </p:nvSpPr>
        <p:spPr>
          <a:xfrm>
            <a:off x="6940550" y="3998912"/>
            <a:ext cx="1212906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/>
            </a:lvl1pPr>
          </a:lstStyle>
          <a:p>
            <a:pPr/>
            <a:r>
              <a:t>[0, 5, 0, 0, 0]</a:t>
            </a:r>
          </a:p>
        </p:txBody>
      </p:sp>
      <p:pic>
        <p:nvPicPr>
          <p:cNvPr id="245" name="Picture 150" descr="Picture 15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09774" y="2334154"/>
            <a:ext cx="1530351" cy="20404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Class="entr" nodeType="after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Class="entr" nodeType="afterEffect" presetSubtype="4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Class="entr" nodeType="afterEffect" presetSubtype="4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Class="entr" nodeType="after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Class="entr" nodeType="afterEffect" presetSubtype="4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Class="entr" nodeType="afterEffect" presetSubtype="4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Class="entr" nodeType="afterEffect" presetSubtype="4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Class="entr" nodeType="afterEffect" presetSubtype="4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Class="entr" nodeType="afterEffect" presetSubtype="4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Class="entr" nodeType="afterEffect" presetSubtype="4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Class="entr" nodeType="afterEffect" presetSubtype="4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Class="entr" nodeType="afterEffect" presetSubtype="4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000"/>
                            </p:stCondLst>
                            <p:childTnLst>
                              <p:par>
                                <p:cTn id="85" presetClass="entr" nodeType="afterEffect" presetSubtype="4" presetID="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Class="entr" nodeType="afterEffect" presetSubtype="4" presetID="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1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Class="entr" nodeType="clickEffect" presetSubtype="4" presetID="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Class="entr" nodeType="clickEffect" presetSubtype="4" presetID="2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Class="entr" nodeType="clickEffect" presetSubtype="4" presetID="2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9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Class="entr" nodeType="clickEffect" presetSubtype="4" presetID="2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5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Class="entr" nodeType="clickEffect" presetSubtype="4" presetID="2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1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Class="entr" nodeType="afterEffect" presetSubtype="4" presetID="2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Class="entr" nodeType="clickEffect" presetSubtype="4" presetID="2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2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00"/>
                            </p:stCondLst>
                            <p:childTnLst>
                              <p:par>
                                <p:cTn id="136" presetClass="entr" nodeType="afterEffect" presetSubtype="4" presetID="2" grpId="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7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000"/>
                            </p:stCondLst>
                            <p:childTnLst>
                              <p:par>
                                <p:cTn id="141" presetClass="entr" nodeType="afterEffect" presetSubtype="4" presetID="2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2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500"/>
                            </p:stCondLst>
                            <p:childTnLst>
                              <p:par>
                                <p:cTn id="146" presetClass="entr" nodeType="afterEffect" presetSubtype="4" presetID="2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7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000"/>
                            </p:stCondLst>
                            <p:childTnLst>
                              <p:par>
                                <p:cTn id="151" presetClass="entr" nodeType="afterEffect" presetSubtype="4" presetID="2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2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2500"/>
                            </p:stCondLst>
                            <p:childTnLst>
                              <p:par>
                                <p:cTn id="156" presetClass="entr" nodeType="afterEffect" presetSubtype="4" presetID="2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7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"/>
                            </p:stCondLst>
                            <p:childTnLst>
                              <p:par>
                                <p:cTn id="161" presetClass="entr" nodeType="afterEffect" presetSubtype="4" presetID="2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2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3500"/>
                            </p:stCondLst>
                            <p:childTnLst>
                              <p:par>
                                <p:cTn id="166" presetClass="entr" nodeType="afterEffect" presetSubtype="4" presetID="2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7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4000"/>
                            </p:stCondLst>
                            <p:childTnLst>
                              <p:par>
                                <p:cTn id="171" presetClass="entr" nodeType="afterEffect" presetSubtype="4" presetID="2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2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4500"/>
                            </p:stCondLst>
                            <p:childTnLst>
                              <p:par>
                                <p:cTn id="176" presetClass="entr" nodeType="afterEffect" presetSubtype="4" presetID="2" grpId="3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7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5000"/>
                            </p:stCondLst>
                            <p:childTnLst>
                              <p:par>
                                <p:cTn id="181" presetClass="entr" nodeType="afterEffect" presetSubtype="4" presetID="2" grpId="3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2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Class="entr" nodeType="clickEffect" presetSubtype="4" presetID="2" grpId="3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8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500"/>
                            </p:stCondLst>
                            <p:childTnLst>
                              <p:par>
                                <p:cTn id="192" presetClass="entr" nodeType="afterEffect" presetSubtype="4" presetID="2" grpId="3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3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1000"/>
                            </p:stCondLst>
                            <p:childTnLst>
                              <p:par>
                                <p:cTn id="197" presetClass="entr" nodeType="afterEffect" presetSubtype="4" presetID="2" grpId="3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8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500"/>
                            </p:stCondLst>
                            <p:childTnLst>
                              <p:par>
                                <p:cTn id="202" presetClass="entr" nodeType="afterEffect" presetSubtype="4" presetID="2" grpId="3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3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2000"/>
                            </p:stCondLst>
                            <p:childTnLst>
                              <p:par>
                                <p:cTn id="207" presetClass="entr" nodeType="afterEffect" presetSubtype="4" presetID="2" grpId="4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8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2500"/>
                            </p:stCondLst>
                            <p:childTnLst>
                              <p:par>
                                <p:cTn id="212" presetClass="entr" nodeType="afterEffect" presetSubtype="4" presetID="2" grpId="4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3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3000"/>
                            </p:stCondLst>
                            <p:childTnLst>
                              <p:par>
                                <p:cTn id="217" presetClass="entr" nodeType="afterEffect" presetSubtype="4" presetID="2" grpId="4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8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2" presetClass="entr" nodeType="afterEffect" presetSubtype="4" presetID="2" grpId="4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3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27" presetClass="entr" nodeType="afterEffect" presetSubtype="4" presetID="2" grpId="4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8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4500"/>
                            </p:stCondLst>
                            <p:childTnLst>
                              <p:par>
                                <p:cTn id="232" presetClass="entr" nodeType="afterEffect" presetSubtype="4" presetID="2" grpId="4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3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5000"/>
                            </p:stCondLst>
                            <p:childTnLst>
                              <p:par>
                                <p:cTn id="237" presetClass="entr" nodeType="afterEffect" presetSubtype="4" presetID="2" grpId="4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8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Class="entr" nodeType="clickEffect" presetSubtype="4" presetID="2" grpId="4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4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Class="entr" nodeType="clickEffect" presetSubtype="4" presetID="2" grpId="4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1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500"/>
                            </p:stCondLst>
                            <p:childTnLst>
                              <p:par>
                                <p:cTn id="254" presetClass="entr" nodeType="afterEffect" presetSubtype="4" presetID="2" grpId="4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5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6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1000"/>
                            </p:stCondLst>
                            <p:childTnLst>
                              <p:par>
                                <p:cTn id="259" presetClass="entr" nodeType="afterEffect" presetSubtype="4" presetID="2" grpId="5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Class="entr" nodeType="clickEffect" presetSubtype="4" presetID="2" grpId="5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00"/>
                            </p:stCondLst>
                            <p:childTnLst>
                              <p:par>
                                <p:cTn id="270" presetClass="entr" nodeType="afterEffect" presetSubtype="4" presetID="2" grpId="5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1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9" grpId="32"/>
      <p:bldP build="whole" bldLvl="1" animBg="1" rev="0" advAuto="0" spid="242" grpId="45"/>
      <p:bldP build="whole" bldLvl="1" animBg="1" rev="0" advAuto="0" spid="187" grpId="7"/>
      <p:bldP build="whole" bldLvl="1" animBg="1" rev="0" advAuto="0" spid="181" grpId="47"/>
      <p:bldP build="whole" bldLvl="1" animBg="1" rev="0" advAuto="0" spid="228" grpId="29"/>
      <p:bldP build="whole" bldLvl="1" animBg="1" rev="0" advAuto="0" spid="194" grpId="1"/>
      <p:bldP build="whole" bldLvl="1" animBg="1" rev="0" advAuto="0" spid="236" grpId="38"/>
      <p:bldP build="whole" bldLvl="1" animBg="1" rev="0" advAuto="0" spid="235" grpId="37"/>
      <p:bldP build="whole" bldLvl="1" animBg="1" rev="0" advAuto="0" spid="193" grpId="6"/>
      <p:bldP build="whole" bldLvl="1" animBg="1" rev="0" advAuto="0" spid="202" grpId="14"/>
      <p:bldP build="whole" bldLvl="1" animBg="1" rev="0" advAuto="0" spid="199" grpId="12"/>
      <p:bldP build="whole" bldLvl="1" animBg="1" rev="0" advAuto="0" spid="221" grpId="24"/>
      <p:bldP build="whole" bldLvl="1" animBg="1" rev="0" advAuto="0" spid="196" grpId="10"/>
      <p:bldP build="whole" bldLvl="1" animBg="1" rev="0" advAuto="0" spid="227" grpId="30"/>
      <p:bldP build="whole" bldLvl="1" animBg="1" rev="0" advAuto="0" spid="238" grpId="40"/>
      <p:bldP build="whole" bldLvl="1" animBg="1" rev="0" advAuto="0" spid="244" grpId="46"/>
      <p:bldP build="whole" bldLvl="1" animBg="1" rev="0" advAuto="0" spid="219" grpId="17"/>
      <p:bldP build="whole" bldLvl="1" animBg="1" rev="0" advAuto="0" spid="232" grpId="34"/>
      <p:bldP build="whole" bldLvl="1" animBg="1" rev="0" advAuto="0" spid="240" grpId="42"/>
      <p:bldP build="whole" bldLvl="1" animBg="1" rev="0" advAuto="0" spid="195" grpId="5"/>
      <p:bldP build="whole" bldLvl="1" animBg="1" rev="0" advAuto="0" spid="226" grpId="27"/>
      <p:bldP build="whole" bldLvl="1" animBg="1" rev="0" advAuto="0" spid="241" grpId="43"/>
      <p:bldP build="whole" bldLvl="1" animBg="1" rev="0" advAuto="0" spid="184" grpId="48"/>
      <p:bldP build="whole" bldLvl="1" animBg="1" rev="0" advAuto="0" spid="183" grpId="49"/>
      <p:bldP build="whole" bldLvl="1" animBg="1" rev="0" advAuto="0" spid="197" grpId="13"/>
      <p:bldP build="whole" bldLvl="1" animBg="1" rev="0" advAuto="0" spid="191" grpId="3"/>
      <p:bldP build="whole" bldLvl="1" animBg="1" rev="0" advAuto="0" spid="182" grpId="50"/>
      <p:bldP build="whole" bldLvl="1" animBg="1" rev="0" advAuto="0" spid="234" grpId="36"/>
      <p:bldP build="whole" bldLvl="1" animBg="1" rev="0" advAuto="0" spid="185" grpId="51"/>
      <p:bldP build="whole" bldLvl="1" animBg="1" rev="0" advAuto="0" spid="224" grpId="25"/>
      <p:bldP build="whole" bldLvl="1" animBg="1" rev="0" advAuto="0" spid="200" grpId="16"/>
      <p:bldP build="whole" bldLvl="1" animBg="1" rev="0" advAuto="0" spid="198" grpId="11"/>
      <p:bldP build="whole" bldLvl="1" animBg="1" rev="0" advAuto="0" spid="204" grpId="20"/>
      <p:bldP build="whole" bldLvl="1" animBg="1" rev="0" advAuto="0" spid="192" grpId="4"/>
      <p:bldP build="whole" bldLvl="1" animBg="1" rev="0" advAuto="0" spid="203" grpId="15"/>
      <p:bldP build="whole" bldLvl="1" animBg="1" rev="0" advAuto="0" spid="223" grpId="26"/>
      <p:bldP build="whole" bldLvl="1" animBg="1" rev="0" advAuto="0" spid="217" grpId="19"/>
      <p:bldP build="whole" bldLvl="1" animBg="1" rev="0" advAuto="0" spid="188" grpId="8"/>
      <p:bldP build="whole" bldLvl="1" animBg="1" rev="0" advAuto="0" spid="233" grpId="35"/>
      <p:bldP build="whole" bldLvl="1" animBg="1" rev="0" advAuto="0" spid="220" grpId="18"/>
      <p:bldP build="whole" bldLvl="1" animBg="1" rev="0" advAuto="0" spid="237" grpId="39"/>
      <p:bldP build="whole" bldLvl="1" animBg="1" rev="0" advAuto="0" spid="222" grpId="23"/>
      <p:bldP build="whole" bldLvl="1" animBg="1" rev="0" advAuto="0" spid="190" grpId="2"/>
      <p:bldP build="whole" bldLvl="1" animBg="1" rev="0" advAuto="0" spid="186" grpId="52"/>
      <p:bldP build="whole" bldLvl="1" animBg="1" rev="0" advAuto="0" spid="230" grpId="31"/>
      <p:bldP build="whole" bldLvl="1" animBg="1" rev="0" advAuto="0" spid="225" grpId="28"/>
      <p:bldP build="whole" bldLvl="1" animBg="1" rev="0" advAuto="0" spid="245" grpId="22"/>
      <p:bldP build="whole" bldLvl="1" animBg="1" rev="0" advAuto="0" spid="189" grpId="9"/>
      <p:bldP build="whole" bldLvl="1" animBg="1" rev="0" advAuto="0" spid="231" grpId="33"/>
      <p:bldP build="whole" bldLvl="1" animBg="1" rev="0" advAuto="0" spid="239" grpId="41"/>
      <p:bldP build="whole" bldLvl="1" animBg="1" rev="0" advAuto="0" spid="243" grpId="44"/>
      <p:bldP build="whole" bldLvl="1" animBg="1" rev="0" advAuto="0" spid="218" grpId="2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8" name="Text Placeholder 2"/>
          <p:cNvSpPr txBox="1"/>
          <p:nvPr>
            <p:ph type="body" idx="1"/>
          </p:nvPr>
        </p:nvSpPr>
        <p:spPr>
          <a:xfrm>
            <a:off x="838200" y="1126835"/>
            <a:ext cx="10515600" cy="4923130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graphicFrame>
        <p:nvGraphicFramePr>
          <p:cNvPr id="249" name="Table 4"/>
          <p:cNvGraphicFramePr/>
          <p:nvPr/>
        </p:nvGraphicFramePr>
        <p:xfrm>
          <a:off x="838200" y="1126835"/>
          <a:ext cx="10531765" cy="2937321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791855"/>
                <a:gridCol w="1717963"/>
                <a:gridCol w="2244437"/>
                <a:gridCol w="4777508"/>
              </a:tblGrid>
              <a:tr h="370840">
                <a:tc>
                  <a:txBody>
                    <a:bodyPr/>
                    <a:lstStyle/>
                    <a:p>
                      <a:pPr algn="ctr">
                        <a:defRPr sz="1200">
                          <a:sym typeface="Helvetica"/>
                        </a:defRPr>
                      </a:pP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Input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/>
                      <a:r>
                        <a:rPr sz="1200">
                          <a:sym typeface="Helvetica"/>
                        </a:rPr>
                        <a:t>Program/Trained Model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Output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16622"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Classical Programming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2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200">
                          <a:solidFill>
                            <a:srgbClr val="0101FD"/>
                          </a:solidFill>
                          <a:latin typeface="SFMono-Regular"/>
                          <a:ea typeface="SFMono-Regular"/>
                          <a:cs typeface="SFMono-Regular"/>
                          <a:sym typeface="SFMono-Regular"/>
                        </a:defRPr>
                      </a:pPr>
                      <a:r>
                        <a:t>int</a:t>
                      </a:r>
                      <a:r>
                        <a:rPr>
                          <a:solidFill>
                            <a:srgbClr val="171717"/>
                          </a:solidFill>
                        </a:rPr>
                        <a:t> </a:t>
                      </a:r>
                      <a:r>
                        <a:rPr>
                          <a:solidFill>
                            <a:srgbClr val="006881"/>
                          </a:solidFill>
                        </a:rPr>
                        <a:t>Square</a:t>
                      </a:r>
                      <a:r>
                        <a:rPr>
                          <a:solidFill>
                            <a:srgbClr val="171717"/>
                          </a:solidFill>
                        </a:rPr>
                        <a:t>(</a:t>
                      </a:r>
                      <a:r>
                        <a:t>int</a:t>
                      </a:r>
                      <a:r>
                        <a:rPr>
                          <a:solidFill>
                            <a:srgbClr val="171717"/>
                          </a:solidFill>
                        </a:rPr>
                        <a:t> i) {</a:t>
                      </a:r>
                      <a:r>
                        <a:t>return</a:t>
                      </a:r>
                      <a:r>
                        <a:rPr>
                          <a:solidFill>
                            <a:srgbClr val="171717"/>
                          </a:solidFill>
                        </a:rPr>
                        <a:t> i * i; }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4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2049858"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Machine Learning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r">
                        <a:defRPr sz="1200">
                          <a:sym typeface="Helvetica"/>
                        </a:defRPr>
                      </a:pP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b="1" sz="1200">
                          <a:latin typeface="SFMono-Regular"/>
                          <a:ea typeface="SFMono-Regular"/>
                          <a:cs typeface="SFMono-Regular"/>
                          <a:sym typeface="SFMono-Regular"/>
                        </a:defRPr>
                      </a:pPr>
                      <a:r>
                        <a:t>Library of Trained Models</a:t>
                      </a:r>
                    </a:p>
                    <a:p>
                      <a:pPr>
                        <a:defRPr sz="1200">
                          <a:latin typeface="SFMono-Regular"/>
                          <a:ea typeface="SFMono-Regular"/>
                          <a:cs typeface="SFMono-Regular"/>
                          <a:sym typeface="SFMono-Regular"/>
                        </a:defRPr>
                      </a:pPr>
                    </a:p>
                    <a:p>
                      <a:pPr>
                        <a:defRPr b="1" sz="1200">
                          <a:latin typeface="SFMono-Regular"/>
                          <a:ea typeface="SFMono-Regular"/>
                          <a:cs typeface="SFMono-Regular"/>
                          <a:sym typeface="SFMono-Regular"/>
                        </a:defRPr>
                      </a:pPr>
                      <a:r>
                        <a:t>You may call code like below</a:t>
                      </a:r>
                    </a:p>
                    <a:p>
                      <a:pPr>
                        <a:defRPr sz="1200">
                          <a:sym typeface="Helvetica"/>
                        </a:defRPr>
                      </a:pPr>
                      <a:r>
                        <a:t>xyxy, scores,class_ids </a:t>
                      </a:r>
                      <a:r>
                        <a:rPr b="1"/>
                        <a:t>=</a:t>
                      </a:r>
                      <a:r>
                        <a:t> detector</a:t>
                      </a:r>
                      <a:r>
                        <a:rPr b="1"/>
                        <a:t>.</a:t>
                      </a:r>
                      <a:r>
                        <a:t>detect(image)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r">
                        <a:defRPr b="1" sz="1200">
                          <a:sym typeface="Helvetica"/>
                        </a:defRPr>
                      </a:pPr>
                      <a:r>
                        <a:t>Bounding Boxes:</a:t>
                      </a:r>
                      <a:r>
                        <a:rPr b="0"/>
                        <a:t> [[53.0, 399.0, 243.0, 899.0], [15.0, 235.0, 790.0, 744.0], [666.0, 394.0, 809.0, 876.0], [221.0, 412.0, 350.0, 859.0], [0.0, 559.0, 76.0, 886.0]] </a:t>
                      </a:r>
                      <a:endParaRPr b="0"/>
                    </a:p>
                    <a:p>
                      <a:pPr algn="r">
                        <a:defRPr b="1" sz="1200">
                          <a:sym typeface="Helvetica"/>
                        </a:defRPr>
                      </a:pPr>
                      <a:r>
                        <a:t>Confidence Scores:</a:t>
                      </a:r>
                      <a:r>
                        <a:rPr b="0"/>
                        <a:t> [0.9052734375, 0.90234375, 0.90185546875, 0.89208984375, 0.6181640625] </a:t>
                      </a:r>
                      <a:endParaRPr b="0"/>
                    </a:p>
                    <a:p>
                      <a:pPr algn="r">
                        <a:defRPr b="1" sz="1200">
                          <a:sym typeface="Helvetica"/>
                        </a:defRPr>
                      </a:pPr>
                      <a:r>
                        <a:t>Classes:</a:t>
                      </a:r>
                      <a:r>
                        <a:rPr b="0"/>
                        <a:t> [0, 5, 0, 0, 0]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</a:tbl>
          </a:graphicData>
        </a:graphic>
      </p:graphicFrame>
      <p:pic>
        <p:nvPicPr>
          <p:cNvPr id="250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6104" y="2070492"/>
            <a:ext cx="1407970" cy="1877292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0702" y="4170691"/>
            <a:ext cx="3346705" cy="1877292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Rectangle 8"/>
          <p:cNvSpPr/>
          <p:nvPr/>
        </p:nvSpPr>
        <p:spPr>
          <a:xfrm>
            <a:off x="5185950" y="4948134"/>
            <a:ext cx="2556770" cy="650239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Deep Learning for Computer Vision</a:t>
            </a:r>
          </a:p>
        </p:txBody>
      </p:sp>
      <p:sp>
        <p:nvSpPr>
          <p:cNvPr id="253" name="Straight Arrow Connector 10"/>
          <p:cNvSpPr/>
          <p:nvPr/>
        </p:nvSpPr>
        <p:spPr>
          <a:xfrm>
            <a:off x="4207405" y="5273254"/>
            <a:ext cx="978544" cy="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54" name="Rectangle 13"/>
          <p:cNvSpPr/>
          <p:nvPr/>
        </p:nvSpPr>
        <p:spPr>
          <a:xfrm>
            <a:off x="4363268" y="4802984"/>
            <a:ext cx="648071" cy="3581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Input</a:t>
            </a:r>
          </a:p>
        </p:txBody>
      </p:sp>
      <p:sp>
        <p:nvSpPr>
          <p:cNvPr id="255" name="Rectangle 19"/>
          <p:cNvSpPr/>
          <p:nvPr/>
        </p:nvSpPr>
        <p:spPr>
          <a:xfrm>
            <a:off x="6320890" y="4480136"/>
            <a:ext cx="883781" cy="35813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 Output</a:t>
            </a:r>
          </a:p>
        </p:txBody>
      </p:sp>
      <p:sp>
        <p:nvSpPr>
          <p:cNvPr id="256" name="Connector: Elbow 21"/>
          <p:cNvSpPr/>
          <p:nvPr/>
        </p:nvSpPr>
        <p:spPr>
          <a:xfrm flipV="1" rot="16200000">
            <a:off x="5330668" y="4037707"/>
            <a:ext cx="940983" cy="883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Footer Placeholder 16"/>
          <p:cNvSpPr txBox="1"/>
          <p:nvPr/>
        </p:nvSpPr>
        <p:spPr>
          <a:xfrm>
            <a:off x="1493518" y="6324599"/>
            <a:ext cx="7664782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59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60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Classical programming vs ML</a:t>
            </a:r>
          </a:p>
        </p:txBody>
      </p:sp>
      <p:sp>
        <p:nvSpPr>
          <p:cNvPr id="261" name="Content Placeholder 2"/>
          <p:cNvSpPr txBox="1"/>
          <p:nvPr>
            <p:ph type="body" idx="1"/>
          </p:nvPr>
        </p:nvSpPr>
        <p:spPr>
          <a:xfrm>
            <a:off x="838200" y="1142999"/>
            <a:ext cx="10515600" cy="4906967"/>
          </a:xfrm>
          <a:prstGeom prst="rect">
            <a:avLst/>
          </a:prstGeom>
        </p:spPr>
        <p:txBody>
          <a:bodyPr/>
          <a:lstStyle/>
          <a:p>
            <a:pPr marL="182879" indent="-182879" defTabSz="365759">
              <a:spcBef>
                <a:spcPts val="300"/>
              </a:spcBef>
              <a:defRPr sz="1600"/>
            </a:pPr>
          </a:p>
        </p:txBody>
      </p:sp>
      <p:pic>
        <p:nvPicPr>
          <p:cNvPr id="26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8199" y="1142999"/>
            <a:ext cx="7991054" cy="48106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Footer Placeholder 16"/>
          <p:cNvSpPr txBox="1"/>
          <p:nvPr/>
        </p:nvSpPr>
        <p:spPr>
          <a:xfrm>
            <a:off x="1493519" y="6324600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65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66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AI/ML/DL</a:t>
            </a:r>
          </a:p>
        </p:txBody>
      </p:sp>
      <p:pic>
        <p:nvPicPr>
          <p:cNvPr id="26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2222" y="1013492"/>
            <a:ext cx="10242155" cy="4831016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Line"/>
          <p:cNvSpPr/>
          <p:nvPr/>
        </p:nvSpPr>
        <p:spPr>
          <a:xfrm flipV="1">
            <a:off x="969202" y="5773963"/>
            <a:ext cx="1" cy="169071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9" name="1950’s"/>
          <p:cNvSpPr txBox="1"/>
          <p:nvPr/>
        </p:nvSpPr>
        <p:spPr>
          <a:xfrm>
            <a:off x="707508" y="5918199"/>
            <a:ext cx="550549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/>
            </a:lvl1pPr>
          </a:lstStyle>
          <a:p>
            <a:pPr/>
            <a:r>
              <a:t>1950’s</a:t>
            </a:r>
          </a:p>
        </p:txBody>
      </p:sp>
      <p:sp>
        <p:nvSpPr>
          <p:cNvPr id="270" name="Line"/>
          <p:cNvSpPr/>
          <p:nvPr/>
        </p:nvSpPr>
        <p:spPr>
          <a:xfrm flipV="1">
            <a:off x="4491322" y="5748699"/>
            <a:ext cx="1" cy="169072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1" name="1980’s"/>
          <p:cNvSpPr txBox="1"/>
          <p:nvPr/>
        </p:nvSpPr>
        <p:spPr>
          <a:xfrm>
            <a:off x="4229628" y="5892936"/>
            <a:ext cx="550549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/>
            </a:lvl1pPr>
          </a:lstStyle>
          <a:p>
            <a:pPr/>
            <a:r>
              <a:t>1980’s</a:t>
            </a:r>
          </a:p>
        </p:txBody>
      </p:sp>
      <p:sp>
        <p:nvSpPr>
          <p:cNvPr id="272" name="Line"/>
          <p:cNvSpPr/>
          <p:nvPr/>
        </p:nvSpPr>
        <p:spPr>
          <a:xfrm flipV="1">
            <a:off x="7728138" y="5748699"/>
            <a:ext cx="1" cy="169072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3" name="2010’s"/>
          <p:cNvSpPr txBox="1"/>
          <p:nvPr/>
        </p:nvSpPr>
        <p:spPr>
          <a:xfrm>
            <a:off x="7466444" y="5892936"/>
            <a:ext cx="550549" cy="2692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/>
            </a:lvl1pPr>
          </a:lstStyle>
          <a:p>
            <a:pPr/>
            <a:r>
              <a:t>2010’s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lide Number"/>
          <p:cNvSpPr txBox="1"/>
          <p:nvPr>
            <p:ph type="sldNum" sz="quarter" idx="4294967295"/>
          </p:nvPr>
        </p:nvSpPr>
        <p:spPr>
          <a:xfrm>
            <a:off x="975360" y="6377868"/>
            <a:ext cx="139837" cy="2592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90000"/>
              </a:lnSpc>
            </a:lvl1pPr>
          </a:lstStyle>
          <a:p>
            <a:pPr/>
            <a:fld id="{86CB4B4D-7CA3-9044-876B-883B54F8677D}" type="slidenum"/>
          </a:p>
        </p:txBody>
      </p:sp>
      <p:sp>
        <p:nvSpPr>
          <p:cNvPr id="276" name="QuizZ: Deep Learning, ML, AI or Traditional Programming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41247">
              <a:defRPr sz="3300"/>
            </a:lvl1pPr>
          </a:lstStyle>
          <a:p>
            <a:pPr/>
            <a:r>
              <a:t>QuizZ: DL, ML, AI or Classical Programming?</a:t>
            </a:r>
          </a:p>
        </p:txBody>
      </p:sp>
      <p:sp>
        <p:nvSpPr>
          <p:cNvPr id="277" name="Lane Detection…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 marL="3175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>
                <a:solidFill>
                  <a:srgbClr val="080808"/>
                </a:solidFill>
              </a:defRPr>
            </a:pPr>
            <a:r>
              <a:t>Lane Detection </a:t>
            </a:r>
            <a:endParaRPr>
              <a:solidFill>
                <a:srgbClr val="2470B3"/>
              </a:solidFill>
            </a:endParaRPr>
          </a:p>
          <a:p>
            <a:pPr lvl="1" marL="9144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 sz="2500" u="sng">
                <a:solidFill>
                  <a:srgbClr val="40BAC8"/>
                </a:solidFill>
                <a:uFill>
                  <a:solidFill>
                    <a:srgbClr val="40BAC8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https://youtu.be/OV1l5xFHiwQ?t=16</a:t>
            </a:r>
            <a:endParaRPr sz="3000">
              <a:solidFill>
                <a:srgbClr val="080808"/>
              </a:solidFill>
            </a:endParaRPr>
          </a:p>
          <a:p>
            <a:pPr marL="3175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>
                <a:solidFill>
                  <a:srgbClr val="080808"/>
                </a:solidFill>
              </a:defRPr>
            </a:pPr>
            <a:r>
              <a:t>Path Planning </a:t>
            </a:r>
            <a:endParaRPr>
              <a:solidFill>
                <a:srgbClr val="2470B3"/>
              </a:solidFill>
            </a:endParaRPr>
          </a:p>
          <a:p>
            <a:pPr lvl="1" marL="9144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 sz="2500" u="sng">
                <a:solidFill>
                  <a:srgbClr val="40BAC8"/>
                </a:solidFill>
                <a:uFill>
                  <a:solidFill>
                    <a:srgbClr val="40BAC8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https://youtu.be/t7P4au6bT1Q?t=23</a:t>
            </a:r>
            <a:endParaRPr>
              <a:solidFill>
                <a:srgbClr val="080808"/>
              </a:solidFill>
            </a:endParaRPr>
          </a:p>
          <a:p>
            <a:pPr marL="3175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>
                <a:solidFill>
                  <a:srgbClr val="080808"/>
                </a:solidFill>
              </a:defRPr>
            </a:pPr>
            <a:r>
              <a:t>Vehicle Detection </a:t>
            </a:r>
            <a:endParaRPr>
              <a:solidFill>
                <a:srgbClr val="2470B3"/>
              </a:solidFill>
            </a:endParaRPr>
          </a:p>
          <a:p>
            <a:pPr lvl="1" marL="9144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 sz="2500" u="sng">
                <a:solidFill>
                  <a:srgbClr val="40BAC8"/>
                </a:solidFill>
                <a:uFill>
                  <a:solidFill>
                    <a:srgbClr val="40BAC8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https://youtu.be/kZViHcQgGYU?t=37</a:t>
            </a:r>
            <a:endParaRPr sz="3000">
              <a:solidFill>
                <a:srgbClr val="080808"/>
              </a:solidFill>
            </a:endParaRPr>
          </a:p>
          <a:p>
            <a:pPr marL="3175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>
                <a:solidFill>
                  <a:srgbClr val="080808"/>
                </a:solidFill>
              </a:defRPr>
            </a:pPr>
            <a:r>
              <a:t>Behavioral Cloning </a:t>
            </a:r>
            <a:endParaRPr>
              <a:solidFill>
                <a:srgbClr val="2470B3"/>
              </a:solidFill>
            </a:endParaRPr>
          </a:p>
          <a:p>
            <a:pPr lvl="1" marL="9144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 sz="2500" u="sng">
                <a:solidFill>
                  <a:srgbClr val="40BAC8"/>
                </a:solidFill>
                <a:uFill>
                  <a:solidFill>
                    <a:srgbClr val="40BAC8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https://youtu.be/vXzgXb1rkjw?t=24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Footer Placeholder 16"/>
          <p:cNvSpPr txBox="1"/>
          <p:nvPr/>
        </p:nvSpPr>
        <p:spPr>
          <a:xfrm>
            <a:off x="1493518" y="6324599"/>
            <a:ext cx="7664782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80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81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The Challenge</a:t>
            </a:r>
          </a:p>
        </p:txBody>
      </p:sp>
      <p:sp>
        <p:nvSpPr>
          <p:cNvPr id="282" name="Content Placeholder 4"/>
          <p:cNvSpPr txBox="1"/>
          <p:nvPr>
            <p:ph type="body" idx="1"/>
          </p:nvPr>
        </p:nvSpPr>
        <p:spPr>
          <a:xfrm>
            <a:off x="838200" y="1142999"/>
            <a:ext cx="10515600" cy="4906967"/>
          </a:xfrm>
          <a:prstGeom prst="rect">
            <a:avLst/>
          </a:prstGeom>
        </p:spPr>
        <p:txBody>
          <a:bodyPr/>
          <a:lstStyle/>
          <a:p>
            <a:pPr/>
            <a:r>
              <a:t>Images/video represent unstructured data that is hard to analyze and interpret automatically</a:t>
            </a:r>
          </a:p>
          <a:p>
            <a:pPr/>
            <a:r>
              <a:t>How can we extract meaningful information from images/video?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DOT Master - Business Card Look">
  <a:themeElements>
    <a:clrScheme name="ODOT Master - Business Card Loo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F2A44"/>
      </a:accent1>
      <a:accent2>
        <a:srgbClr val="00B5E2"/>
      </a:accent2>
      <a:accent3>
        <a:srgbClr val="DC582A"/>
      </a:accent3>
      <a:accent4>
        <a:srgbClr val="9E2A2B"/>
      </a:accent4>
      <a:accent5>
        <a:srgbClr val="D7C826"/>
      </a:accent5>
      <a:accent6>
        <a:srgbClr val="F68D2E"/>
      </a:accent6>
      <a:hlink>
        <a:srgbClr val="0000FF"/>
      </a:hlink>
      <a:folHlink>
        <a:srgbClr val="FF00FF"/>
      </a:folHlink>
    </a:clrScheme>
    <a:fontScheme name="ODOT Master - Business Card Look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DOT Master - Business Card L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DOT Master - Business Card Look">
  <a:themeElements>
    <a:clrScheme name="ODOT Master - Business Card Loo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F2A44"/>
      </a:accent1>
      <a:accent2>
        <a:srgbClr val="00B5E2"/>
      </a:accent2>
      <a:accent3>
        <a:srgbClr val="DC582A"/>
      </a:accent3>
      <a:accent4>
        <a:srgbClr val="9E2A2B"/>
      </a:accent4>
      <a:accent5>
        <a:srgbClr val="D7C826"/>
      </a:accent5>
      <a:accent6>
        <a:srgbClr val="F68D2E"/>
      </a:accent6>
      <a:hlink>
        <a:srgbClr val="0000FF"/>
      </a:hlink>
      <a:folHlink>
        <a:srgbClr val="FF00FF"/>
      </a:folHlink>
    </a:clrScheme>
    <a:fontScheme name="ODOT Master - Business Card Look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DOT Master - Business Card L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